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6" r:id="rId5"/>
    <p:sldId id="260" r:id="rId6"/>
    <p:sldId id="265" r:id="rId7"/>
    <p:sldId id="261" r:id="rId8"/>
    <p:sldId id="259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9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85E7-9A6B-4D7E-865A-D5456495E57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FAFA-F481-4A77-90DB-A3C0F582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8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BOND LITIGATION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Matthew Mueller, MSPD Senior Bond Litigation Counsel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A discussion of the new rules on Pre-Trial Release (eff. July 1, 2019)</a:t>
            </a:r>
          </a:p>
        </p:txBody>
      </p:sp>
    </p:spTree>
    <p:extLst>
      <p:ext uri="{BB962C8B-B14F-4D97-AF65-F5344CB8AC3E}">
        <p14:creationId xmlns:p14="http://schemas.microsoft.com/office/powerpoint/2010/main" val="68362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REQUIREMENTS FOR ISSUANCE OF WARRANT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summons </a:t>
            </a:r>
            <a:r>
              <a:rPr lang="en-US" u="sng" dirty="0" smtClean="0"/>
              <a:t>shall</a:t>
            </a:r>
            <a:r>
              <a:rPr lang="en-US" dirty="0" smtClean="0"/>
              <a:t> be issued unless the court believes: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(1) the defendant will not appear upon the summons; 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(2) the defendant poses a danger to victim or community</a:t>
            </a:r>
          </a:p>
          <a:p>
            <a:pPr lvl="4"/>
            <a:r>
              <a:rPr lang="en-US" sz="2400" dirty="0" smtClean="0"/>
              <a:t>Rule 21.03(a) for misdemeanors</a:t>
            </a:r>
          </a:p>
          <a:p>
            <a:pPr lvl="4"/>
            <a:r>
              <a:rPr lang="en-US" sz="2400" dirty="0" smtClean="0"/>
              <a:t>Rule 22.04(a) for felonies</a:t>
            </a:r>
          </a:p>
          <a:p>
            <a:pPr lvl="4"/>
            <a:endParaRPr lang="en-US" sz="2400" dirty="0" smtClean="0"/>
          </a:p>
          <a:p>
            <a:r>
              <a:rPr lang="en-US" dirty="0" smtClean="0"/>
              <a:t>If warrant is issued, court must follow analysis in Rule 33.01 </a:t>
            </a:r>
          </a:p>
          <a:p>
            <a:pPr lvl="4"/>
            <a:r>
              <a:rPr lang="en-US" sz="2400" dirty="0" smtClean="0"/>
              <a:t>Rule 21.03(c) for misdemeanors</a:t>
            </a:r>
          </a:p>
          <a:p>
            <a:pPr lvl="4"/>
            <a:r>
              <a:rPr lang="en-US" sz="2400" dirty="0" smtClean="0"/>
              <a:t>Rule 22.04(d) for felonies</a:t>
            </a:r>
          </a:p>
          <a:p>
            <a:pPr marL="1828800" lvl="4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3375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HEARING REQUIREMENTS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A defendant arrested under a warrant shall be brought to court for the </a:t>
            </a:r>
            <a:r>
              <a:rPr lang="en-US" sz="4000" u="sng" dirty="0" smtClean="0"/>
              <a:t>initial appearance </a:t>
            </a:r>
            <a:r>
              <a:rPr lang="en-US" sz="4000" dirty="0" smtClean="0"/>
              <a:t>no later than 48 hours after confinement.  </a:t>
            </a:r>
          </a:p>
          <a:p>
            <a:endParaRPr lang="en-US" sz="3600" dirty="0" smtClean="0"/>
          </a:p>
          <a:p>
            <a:pPr marL="1828800" lvl="4" indent="0">
              <a:buNone/>
            </a:pPr>
            <a:r>
              <a:rPr lang="en-US" sz="3600" dirty="0" smtClean="0"/>
              <a:t>Rule 21.09 for misdemeanors</a:t>
            </a:r>
          </a:p>
          <a:p>
            <a:pPr marL="1828800" lvl="4" indent="0">
              <a:buNone/>
            </a:pPr>
            <a:r>
              <a:rPr lang="en-US" sz="3600" dirty="0" smtClean="0"/>
              <a:t>Rule 22.07 for felonies</a:t>
            </a:r>
          </a:p>
          <a:p>
            <a:pPr marL="1828800" lvl="4" indent="0">
              <a:buNone/>
            </a:pPr>
            <a:endParaRPr lang="en-US" sz="2400" dirty="0" smtClean="0"/>
          </a:p>
          <a:p>
            <a:r>
              <a:rPr lang="en-US" sz="4000" dirty="0" smtClean="0"/>
              <a:t>A defendant who is not released after initial appearance shall have a </a:t>
            </a:r>
            <a:r>
              <a:rPr lang="en-US" sz="4000" u="sng" dirty="0" smtClean="0"/>
              <a:t>review hearing </a:t>
            </a:r>
            <a:r>
              <a:rPr lang="en-US" sz="4000" dirty="0" smtClean="0"/>
              <a:t>no later than 7 days after the initial appearance.</a:t>
            </a:r>
          </a:p>
          <a:p>
            <a:endParaRPr lang="en-US" dirty="0" smtClean="0"/>
          </a:p>
          <a:p>
            <a:pPr marL="1828800" lvl="4" indent="0">
              <a:buNone/>
            </a:pPr>
            <a:r>
              <a:rPr lang="en-US" sz="3600" dirty="0" smtClean="0"/>
              <a:t>Rule 33.05.</a:t>
            </a:r>
          </a:p>
          <a:p>
            <a:pPr marL="1828800" lvl="4" indent="0">
              <a:buNone/>
            </a:pPr>
            <a:r>
              <a:rPr lang="en-US" sz="3600" dirty="0" smtClean="0"/>
              <a:t>“At such hearing, the court shall make </a:t>
            </a:r>
            <a:r>
              <a:rPr lang="en-US" sz="3600" u="sng" dirty="0" smtClean="0"/>
              <a:t>written</a:t>
            </a:r>
            <a:r>
              <a:rPr lang="en-US" sz="3600" dirty="0" smtClean="0"/>
              <a:t> or </a:t>
            </a:r>
            <a:r>
              <a:rPr lang="en-US" sz="3600" u="sng" dirty="0" smtClean="0"/>
              <a:t>oral</a:t>
            </a:r>
            <a:r>
              <a:rPr lang="en-US" sz="3600" dirty="0" smtClean="0"/>
              <a:t> findings on the record.”  Rule 33.01(f)</a:t>
            </a:r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5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/>
            </a:r>
            <a:br>
              <a:rPr lang="en-US" sz="4400" dirty="0">
                <a:latin typeface="Arial Black" panose="020B0A040201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/>
            </a:r>
            <a:br>
              <a:rPr lang="en-US" sz="4400" dirty="0">
                <a:latin typeface="Arial Black" panose="020B0A040201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</a:rPr>
              <a:t>TWO WAYS CLIENTS SIT IN JAIL</a:t>
            </a:r>
            <a:br>
              <a:rPr lang="en-US" sz="4000" dirty="0" smtClean="0">
                <a:latin typeface="Arial Black" panose="020B0A040201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/>
            </a:r>
            <a:br>
              <a:rPr lang="en-US" sz="4400" dirty="0">
                <a:latin typeface="Arial Black" panose="020B0A04020102020204" pitchFamily="34" charset="0"/>
              </a:rPr>
            </a:b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455738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200" dirty="0" smtClean="0"/>
              <a:t>Unattainable Financial Bond Conditions     Rule 33.01(c)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200" dirty="0" smtClean="0"/>
              <a:t> Detention Order (No Bond/Bond Denied)   Rule 33.01(d)</a:t>
            </a:r>
          </a:p>
          <a:p>
            <a:endParaRPr lang="en-US" sz="1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200" dirty="0" smtClean="0"/>
              <a:t>In either case, court must base determination on “</a:t>
            </a:r>
            <a:r>
              <a:rPr lang="en-US" sz="11200" u="sng" dirty="0" smtClean="0"/>
              <a:t>individual circumstances</a:t>
            </a:r>
            <a:r>
              <a:rPr lang="en-US" sz="11200" dirty="0" smtClean="0"/>
              <a:t>” set out in Rule 33.01(e)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600" dirty="0">
              <a:latin typeface="Arial Black" panose="020B0A040201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ANALYSIS UNDER RULE 33.01(c)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dirty="0" smtClean="0"/>
              <a:t>Step 1:  “court shall release on own recognizance” (PR/ROR)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i="1" dirty="0" smtClean="0"/>
              <a:t>If not 1, then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 Step 2:  “court shall set </a:t>
            </a:r>
            <a:r>
              <a:rPr lang="en-US" u="sng" dirty="0" smtClean="0"/>
              <a:t>least restrictive </a:t>
            </a:r>
            <a:r>
              <a:rPr lang="en-US" dirty="0" smtClean="0"/>
              <a:t>combination of conditions”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Step 2(a):  “court shall first consider non-monetary conditions”</a:t>
            </a:r>
          </a:p>
          <a:p>
            <a:pPr marL="457200" lvl="1" indent="0">
              <a:buNone/>
            </a:pPr>
            <a:r>
              <a:rPr lang="en-US" dirty="0" smtClean="0"/>
              <a:t>                 </a:t>
            </a:r>
            <a:r>
              <a:rPr lang="en-US" i="1" dirty="0" smtClean="0"/>
              <a:t>If not 2, then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Step 3:  If setting monetary condition, court must consider “</a:t>
            </a:r>
            <a:r>
              <a:rPr lang="en-US" u="sng" dirty="0" smtClean="0"/>
              <a:t>ability to pay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Step 3(a): excessive monetary condition is “impermissible”  </a:t>
            </a:r>
          </a:p>
          <a:p>
            <a:pPr marL="0" indent="0">
              <a:buNone/>
            </a:pPr>
            <a:r>
              <a:rPr lang="en-US" dirty="0" smtClean="0"/>
              <a:t>                   (Step 3 is </a:t>
            </a:r>
            <a:r>
              <a:rPr lang="en-US" u="sng" dirty="0" smtClean="0"/>
              <a:t>last resort)</a:t>
            </a:r>
            <a:endParaRPr lang="en-US" u="sng" dirty="0"/>
          </a:p>
          <a:p>
            <a:r>
              <a:rPr lang="en-US" dirty="0" smtClean="0"/>
              <a:t>Note again: this analysis is required even in the initial warrant.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24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THE EQUAL PROTECTION REVOLUTION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setting a financial bond condition, the court has already determined that the defendant is fit and appropriate for release.</a:t>
            </a:r>
          </a:p>
          <a:p>
            <a:r>
              <a:rPr lang="en-US" dirty="0" smtClean="0"/>
              <a:t>Hence, the only people who remain incarcerated on financial bond conditions are the poor and indigent.  </a:t>
            </a:r>
            <a:endParaRPr lang="en-US" dirty="0"/>
          </a:p>
          <a:p>
            <a:r>
              <a:rPr lang="en-US" dirty="0" smtClean="0"/>
              <a:t>Thus, an otherwise appropriate person for release is being detained </a:t>
            </a:r>
            <a:r>
              <a:rPr lang="en-US" u="sng" dirty="0" smtClean="0"/>
              <a:t>solely</a:t>
            </a:r>
            <a:r>
              <a:rPr lang="en-US" dirty="0" smtClean="0"/>
              <a:t> on account of their poverty.</a:t>
            </a:r>
          </a:p>
          <a:p>
            <a:r>
              <a:rPr lang="en-US" dirty="0" smtClean="0"/>
              <a:t>That is an equal protection violation.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“criminal defendants, presumed innocent, must not be confined in jail merely because they are poor.”  </a:t>
            </a:r>
            <a:r>
              <a:rPr lang="en-US" i="1" dirty="0" smtClean="0"/>
              <a:t>Jones v. City of Clanton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 smtClean="0"/>
              <a:t>“no person may, consistent with Equal Protection Clause of the Fourteenth Amendment, be held in custody after an arrest because the person is too poor to post a monetary bond.”   </a:t>
            </a:r>
            <a:r>
              <a:rPr lang="en-US" i="1" dirty="0" smtClean="0"/>
              <a:t>Thompson v. Moss City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107" y="4711701"/>
            <a:ext cx="1327793" cy="176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5848508"/>
            <a:ext cx="1795463" cy="9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ANALYSIS UNDER RULE 33.01(d)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 can order defendant detained without bond if court concludes no combination of conditions will secure safety of community.</a:t>
            </a:r>
          </a:p>
          <a:p>
            <a:endParaRPr lang="en-US" dirty="0"/>
          </a:p>
          <a:p>
            <a:r>
              <a:rPr lang="en-US" dirty="0" smtClean="0"/>
              <a:t>Court must base determination upon “</a:t>
            </a:r>
            <a:r>
              <a:rPr lang="en-US" u="sng" dirty="0" smtClean="0"/>
              <a:t>clear and convincing evidence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See also § 544.676, </a:t>
            </a:r>
            <a:r>
              <a:rPr lang="en-US" dirty="0" err="1" smtClean="0"/>
              <a:t>RSMo</a:t>
            </a:r>
            <a:r>
              <a:rPr lang="en-US" dirty="0" smtClean="0"/>
              <a:t> which requires “a showing by the state”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Defendant has right to go to trial within 120 days of written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APPELLATE REVIEW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Remedial Writ (Writ of Prohibition/Writ of </a:t>
            </a:r>
            <a:r>
              <a:rPr lang="en-US" dirty="0" err="1" smtClean="0"/>
              <a:t>Mandamaus</a:t>
            </a:r>
            <a:r>
              <a:rPr lang="en-US" dirty="0" smtClean="0"/>
              <a:t>)  Rule 33.09</a:t>
            </a:r>
          </a:p>
          <a:p>
            <a:endParaRPr lang="en-US" dirty="0"/>
          </a:p>
          <a:p>
            <a:r>
              <a:rPr lang="en-US" dirty="0" smtClean="0"/>
              <a:t>Habeas Corpus (illegal or improper restraint)  Rule 91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i="1" dirty="0" smtClean="0"/>
              <a:t>See</a:t>
            </a:r>
            <a:r>
              <a:rPr lang="en-US" dirty="0" smtClean="0"/>
              <a:t> </a:t>
            </a:r>
            <a:r>
              <a:rPr lang="en-US" b="1" i="1" dirty="0" smtClean="0"/>
              <a:t>SXR Fleming v. Board of Probation and Parole</a:t>
            </a:r>
            <a:r>
              <a:rPr lang="en-US" dirty="0" smtClean="0"/>
              <a:t>, “for purposes of habeas corpus, any restraint which precludes freedom of action is sufficient, and </a:t>
            </a:r>
            <a:r>
              <a:rPr lang="en-US" u="sng" dirty="0" smtClean="0"/>
              <a:t>actual confinement is not necessary</a:t>
            </a:r>
            <a:r>
              <a:rPr lang="en-US" dirty="0" smtClean="0"/>
              <a:t>.” (Mo. banc </a:t>
            </a:r>
            <a:r>
              <a:rPr lang="en-US" dirty="0" smtClean="0"/>
              <a:t>2017)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1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CONCLUSION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“We have a responsibility to ensure those accused of crime are fairly treated according to the </a:t>
            </a:r>
            <a:r>
              <a:rPr lang="en-US" i="1" dirty="0" smtClean="0"/>
              <a:t>law</a:t>
            </a:r>
            <a:r>
              <a:rPr lang="en-US" dirty="0" smtClean="0"/>
              <a:t>, and not their pocket books. … Let’s save our prisons for those we are afraid of, not just mad at.”  Chief Justice </a:t>
            </a:r>
            <a:r>
              <a:rPr lang="en-US" dirty="0" err="1" smtClean="0"/>
              <a:t>Zel</a:t>
            </a:r>
            <a:r>
              <a:rPr lang="en-US" dirty="0" smtClean="0"/>
              <a:t> Fischer, Missouri Supreme Court, 2019 State of the Judiciary Address</a:t>
            </a:r>
          </a:p>
          <a:p>
            <a:endParaRPr lang="en-US" dirty="0"/>
          </a:p>
          <a:p>
            <a:r>
              <a:rPr lang="en-US" dirty="0" smtClean="0"/>
              <a:t>“Our current bail system is, in effect, punishment for the crime of poverty.”  Ronald Goldfarb, </a:t>
            </a:r>
            <a:r>
              <a:rPr lang="en-US" u="sng" dirty="0" smtClean="0"/>
              <a:t>Ransom:  A Critique of the American Bail System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Remember, our clients are innocent!  They do not belong in jail!  Their only </a:t>
            </a:r>
            <a:r>
              <a:rPr lang="en-US" i="1" dirty="0" smtClean="0"/>
              <a:t>crime</a:t>
            </a:r>
            <a:r>
              <a:rPr lang="en-US" dirty="0" smtClean="0"/>
              <a:t> is their poverty.  Courts cannot hold our clients for ransom.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22542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563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BOND LITIGATION</vt:lpstr>
      <vt:lpstr>REQUIREMENTS FOR ISSUANCE OF WARRANT</vt:lpstr>
      <vt:lpstr>HEARING REQUIREMENTS</vt:lpstr>
      <vt:lpstr>      TWO WAYS CLIENTS SIT IN JAIL   </vt:lpstr>
      <vt:lpstr>ANALYSIS UNDER RULE 33.01(c)</vt:lpstr>
      <vt:lpstr>THE EQUAL PROTECTION REVOLUTION</vt:lpstr>
      <vt:lpstr>ANALYSIS UNDER RULE 33.01(d)</vt:lpstr>
      <vt:lpstr>APPELLATE REVIEW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REQUIREMENTS</dc:title>
  <dc:creator>Matthew Mueller</dc:creator>
  <cp:lastModifiedBy>Matthew Mueller</cp:lastModifiedBy>
  <cp:revision>23</cp:revision>
  <cp:lastPrinted>2019-04-17T20:59:07Z</cp:lastPrinted>
  <dcterms:created xsi:type="dcterms:W3CDTF">2019-04-17T18:45:15Z</dcterms:created>
  <dcterms:modified xsi:type="dcterms:W3CDTF">2019-04-19T15:56:33Z</dcterms:modified>
</cp:coreProperties>
</file>